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58c6a7536f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58c6a7536f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524000" y="1460585"/>
            <a:ext cx="9144000" cy="2049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ts val="4800"/>
              <a:buFont typeface="Calibri"/>
              <a:buNone/>
            </a:pPr>
            <a:r>
              <a:rPr lang="en-US" sz="4000" b="1" dirty="0">
                <a:solidFill>
                  <a:srgbClr val="92D050"/>
                </a:solidFill>
              </a:rPr>
              <a:t>GOOD DEEDS</a:t>
            </a:r>
            <a:br>
              <a:rPr lang="en-US" sz="4000" b="1" dirty="0">
                <a:solidFill>
                  <a:srgbClr val="92D050"/>
                </a:solidFill>
              </a:rPr>
            </a:br>
            <a:r>
              <a:rPr lang="en-US" sz="4000" b="1" dirty="0">
                <a:solidFill>
                  <a:srgbClr val="92D050"/>
                </a:solidFill>
              </a:rPr>
              <a:t>DIGITAL ENERGY EFFICENCY DESIGNERS</a:t>
            </a:r>
            <a:endParaRPr sz="4000" dirty="0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524000" y="411108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</a:pPr>
            <a:r>
              <a:rPr lang="en-US" sz="2400" b="1" dirty="0" err="1">
                <a:solidFill>
                  <a:srgbClr val="002060"/>
                </a:solidFill>
              </a:rPr>
              <a:t>Activitate</a:t>
            </a:r>
            <a:r>
              <a:rPr lang="en-US" sz="2400" b="1" dirty="0">
                <a:solidFill>
                  <a:srgbClr val="002060"/>
                </a:solidFill>
              </a:rPr>
              <a:t> de </a:t>
            </a:r>
            <a:r>
              <a:rPr lang="ro-RO" sz="2400" b="1" dirty="0">
                <a:solidFill>
                  <a:srgbClr val="002060"/>
                </a:solidFill>
              </a:rPr>
              <a:t>învățare elevi</a:t>
            </a:r>
            <a:endParaRPr sz="2400" b="1" dirty="0">
              <a:solidFill>
                <a:srgbClr val="00206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</a:pPr>
            <a:r>
              <a:rPr lang="en-US" b="1" dirty="0">
                <a:solidFill>
                  <a:srgbClr val="002060"/>
                </a:solidFill>
              </a:rPr>
              <a:t>Nocera Umbra</a:t>
            </a:r>
            <a:r>
              <a:rPr lang="en-US" sz="2400" b="1" dirty="0">
                <a:solidFill>
                  <a:srgbClr val="002060"/>
                </a:solidFill>
              </a:rPr>
              <a:t>, Italia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</a:pPr>
            <a:r>
              <a:rPr lang="ro-RO" b="1" dirty="0">
                <a:solidFill>
                  <a:srgbClr val="002060"/>
                </a:solidFill>
              </a:rPr>
              <a:t>5-10 </a:t>
            </a:r>
            <a:r>
              <a:rPr lang="en-US" b="1" dirty="0" err="1">
                <a:solidFill>
                  <a:srgbClr val="002060"/>
                </a:solidFill>
              </a:rPr>
              <a:t>Iulie</a:t>
            </a:r>
            <a:r>
              <a:rPr lang="en-US" sz="2400" b="1" dirty="0">
                <a:solidFill>
                  <a:srgbClr val="002060"/>
                </a:solidFill>
              </a:rPr>
              <a:t> 2023</a:t>
            </a:r>
            <a:endParaRPr sz="2400" dirty="0">
              <a:solidFill>
                <a:srgbClr val="00206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pic>
        <p:nvPicPr>
          <p:cNvPr id="86" name="Google Shape;86;p13" descr="C:\Users\Lorela\Downloads\logo Good DEEDS_final_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063" y="0"/>
            <a:ext cx="2642937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 descr="sigla Erasmus « Colegiul National &amp;quot;Ienachita Vacarescu&amp;quot; Targovis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3900" y="22905"/>
            <a:ext cx="3848100" cy="10994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4" descr="C:\Users\Lorela\Downloads\logo Good DEEDS_final_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063" y="0"/>
            <a:ext cx="2642937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 descr="sigla Erasmus « Colegiul National &amp;quot;Ienachita Vacarescu&amp;quot; Targovis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3900" y="0"/>
            <a:ext cx="3848100" cy="1099458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932468" y="2753167"/>
            <a:ext cx="10515600" cy="2412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ts val="2800"/>
              <a:buChar char="•"/>
            </a:pPr>
            <a:r>
              <a:rPr lang="en-US" sz="2800" b="1" dirty="0">
                <a:solidFill>
                  <a:srgbClr val="92D050"/>
                </a:solidFill>
              </a:rPr>
              <a:t>OBIECTIVUL GENERAL </a:t>
            </a:r>
            <a:r>
              <a:rPr lang="en-US" sz="2800" dirty="0"/>
              <a:t>al </a:t>
            </a:r>
            <a:r>
              <a:rPr lang="en-US" sz="2800" dirty="0" err="1"/>
              <a:t>proiectului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de a </a:t>
            </a:r>
            <a:r>
              <a:rPr lang="en-US" sz="2800" b="1" dirty="0" err="1"/>
              <a:t>dezvolta</a:t>
            </a:r>
            <a:r>
              <a:rPr lang="en-US" sz="2800" b="1" dirty="0"/>
              <a:t> </a:t>
            </a:r>
            <a:r>
              <a:rPr lang="en-US" sz="2800" b="1" dirty="0" err="1"/>
              <a:t>și</a:t>
            </a:r>
            <a:r>
              <a:rPr lang="en-US" sz="2800" b="1" dirty="0"/>
              <a:t> </a:t>
            </a:r>
            <a:r>
              <a:rPr lang="en-US" sz="2800" b="1" dirty="0" err="1"/>
              <a:t>testa</a:t>
            </a:r>
            <a:r>
              <a:rPr lang="en-US" sz="2800" b="1" dirty="0"/>
              <a:t> o </a:t>
            </a:r>
            <a:r>
              <a:rPr lang="en-US" sz="2800" b="1" dirty="0" err="1"/>
              <a:t>metodologie</a:t>
            </a:r>
            <a:r>
              <a:rPr lang="en-US" sz="2800" b="1" dirty="0"/>
              <a:t> </a:t>
            </a:r>
            <a:r>
              <a:rPr lang="en-US" sz="2800" b="1" dirty="0" err="1"/>
              <a:t>și</a:t>
            </a:r>
            <a:r>
              <a:rPr lang="en-US" sz="2800" b="1" dirty="0"/>
              <a:t> o </a:t>
            </a:r>
            <a:r>
              <a:rPr lang="en-US" sz="2800" b="1" dirty="0" err="1"/>
              <a:t>platformă</a:t>
            </a:r>
            <a:r>
              <a:rPr lang="en-US" sz="2800" b="1" dirty="0"/>
              <a:t> de </a:t>
            </a:r>
            <a:r>
              <a:rPr lang="en-US" sz="2800" b="1" dirty="0" err="1"/>
              <a:t>învățare</a:t>
            </a:r>
            <a:r>
              <a:rPr lang="en-US" sz="2800" b="1" dirty="0"/>
              <a:t> </a:t>
            </a:r>
            <a:r>
              <a:rPr lang="en-US" sz="2800" b="1" dirty="0" err="1"/>
              <a:t>pentru</a:t>
            </a:r>
            <a:r>
              <a:rPr lang="en-US" sz="2800" b="1" dirty="0"/>
              <a:t> </a:t>
            </a:r>
            <a:r>
              <a:rPr lang="en-US" sz="2800" b="1" dirty="0" err="1"/>
              <a:t>profesori</a:t>
            </a:r>
            <a:r>
              <a:rPr lang="en-US" sz="2800" b="1" dirty="0"/>
              <a:t> </a:t>
            </a:r>
            <a:r>
              <a:rPr lang="en-US" sz="2800" b="1" dirty="0" err="1"/>
              <a:t>și</a:t>
            </a:r>
            <a:r>
              <a:rPr lang="en-US" sz="2800" b="1" dirty="0"/>
              <a:t> </a:t>
            </a:r>
            <a:r>
              <a:rPr lang="en-US" sz="2800" b="1" dirty="0" err="1"/>
              <a:t>elevi</a:t>
            </a:r>
            <a:r>
              <a:rPr lang="en-US" sz="2800" dirty="0"/>
              <a:t>, </a:t>
            </a:r>
            <a:r>
              <a:rPr lang="en-US" sz="2800" dirty="0" err="1"/>
              <a:t>având</a:t>
            </a:r>
            <a:r>
              <a:rPr lang="en-US" sz="2800" dirty="0"/>
              <a:t> ca scop </a:t>
            </a:r>
            <a:r>
              <a:rPr lang="en-US" sz="2800" dirty="0" err="1"/>
              <a:t>promovarea</a:t>
            </a:r>
            <a:r>
              <a:rPr lang="en-US" sz="2800" dirty="0"/>
              <a:t> </a:t>
            </a:r>
            <a:r>
              <a:rPr lang="en-US" sz="2800" dirty="0" err="1"/>
              <a:t>unei</a:t>
            </a:r>
            <a:r>
              <a:rPr lang="en-US" sz="2800" dirty="0"/>
              <a:t> </a:t>
            </a:r>
            <a:r>
              <a:rPr lang="en-US" sz="2800" dirty="0" err="1"/>
              <a:t>strategii</a:t>
            </a:r>
            <a:r>
              <a:rPr lang="en-US" sz="2800" dirty="0"/>
              <a:t> de </a:t>
            </a:r>
            <a:r>
              <a:rPr lang="en-US" sz="2800" dirty="0" err="1"/>
              <a:t>creștere</a:t>
            </a:r>
            <a:r>
              <a:rPr lang="en-US" sz="2800" dirty="0"/>
              <a:t> </a:t>
            </a:r>
            <a:r>
              <a:rPr lang="en-US" sz="2800" dirty="0" err="1"/>
              <a:t>continuă</a:t>
            </a:r>
            <a:r>
              <a:rPr lang="en-US" sz="2800" dirty="0"/>
              <a:t> </a:t>
            </a:r>
            <a:r>
              <a:rPr lang="en-US" sz="2800" dirty="0" err="1"/>
              <a:t>și</a:t>
            </a:r>
            <a:r>
              <a:rPr lang="en-US" sz="2800" dirty="0"/>
              <a:t> </a:t>
            </a:r>
            <a:r>
              <a:rPr lang="en-US" sz="2800" dirty="0" err="1"/>
              <a:t>durabilă</a:t>
            </a:r>
            <a:r>
              <a:rPr lang="en-US" sz="2800" dirty="0"/>
              <a:t> a </a:t>
            </a:r>
            <a:r>
              <a:rPr lang="en-US" sz="2800" dirty="0" err="1"/>
              <a:t>competențelor</a:t>
            </a:r>
            <a:r>
              <a:rPr lang="en-US" sz="2800" dirty="0"/>
              <a:t> </a:t>
            </a:r>
            <a:r>
              <a:rPr lang="en-US" sz="2800" dirty="0" err="1"/>
              <a:t>privind</a:t>
            </a:r>
            <a:r>
              <a:rPr lang="en-US" sz="2800" dirty="0"/>
              <a:t> </a:t>
            </a:r>
            <a:r>
              <a:rPr lang="en-US" sz="2800" dirty="0" err="1"/>
              <a:t>eficiența</a:t>
            </a:r>
            <a:r>
              <a:rPr lang="en-US" sz="2800" dirty="0"/>
              <a:t> </a:t>
            </a:r>
            <a:r>
              <a:rPr lang="en-US" sz="2800" dirty="0" err="1"/>
              <a:t>energetică</a:t>
            </a:r>
            <a:r>
              <a:rPr lang="en-US" sz="2800" dirty="0"/>
              <a:t> </a:t>
            </a:r>
            <a:r>
              <a:rPr lang="en-US" sz="2800" dirty="0" err="1"/>
              <a:t>digitală</a:t>
            </a:r>
            <a:r>
              <a:rPr lang="en-US" sz="2800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PARTENERI</a:t>
            </a:r>
            <a:endParaRPr sz="3000" b="1" i="0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European Grants International Academy Srl Italy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Institouto Technologias Ypologistonkai Ekdoseon Diofantos Greece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Associacao Portuguesa de Empresasde Tecnologias Ambientais Portugal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Valsts Izglitibas Satura Centrs Latvia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Kadir Has Universitesi Turkey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Inspectoratul Școlar Județean Iași, Romania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07" name="Google Shape;107;p16" descr="C:\Users\Lorela\Downloads\logo Good DEEDS_final_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063" y="0"/>
            <a:ext cx="2642937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6" descr="sigla Erasmus « Colegiul National &amp;quot;Ienachita Vacarescu&amp;quot; Targovis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3900" y="0"/>
            <a:ext cx="3848100" cy="10994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5" descr="C:\Users\Lorela\Downloads\logo Good DEEDS_final_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063" y="0"/>
            <a:ext cx="2642937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 descr="sigla Erasmus « Colegiul National &amp;quot;Ienachita Vacarescu&amp;quot; Targovis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3900" y="55232"/>
            <a:ext cx="3848100" cy="1099458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838200" y="2117856"/>
            <a:ext cx="10515600" cy="379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AGENDA DE LUCRU-NOCERA UMBRA 2023</a:t>
            </a:r>
            <a:endParaRPr sz="2800" b="0" i="0" u="none" strike="noStrike" cap="none" dirty="0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b="0" i="0" u="none" strike="noStrike" cap="none" dirty="0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Realizarea</a:t>
            </a:r>
            <a:r>
              <a:rPr lang="en-US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unor</a:t>
            </a:r>
            <a:r>
              <a:rPr lang="en-US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resurse</a:t>
            </a:r>
            <a:r>
              <a:rPr lang="en-US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pentru</a:t>
            </a:r>
            <a:r>
              <a:rPr lang="en-US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promovare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sustenabilitatii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în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cadrul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Social Hackathon Umbria</a:t>
            </a:r>
            <a:r>
              <a:rPr lang="ro-RO" dirty="0">
                <a:latin typeface="Calibri"/>
                <a:ea typeface="Calibri"/>
                <a:cs typeface="Calibri"/>
                <a:sym typeface="Calibri"/>
              </a:rPr>
              <a:t> (SHU)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Prezentarea</a:t>
            </a:r>
            <a:r>
              <a:rPr lang="en-US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proiectelor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realizate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reprezentanții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țărilor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partenere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65741" y="1527142"/>
            <a:ext cx="10515600" cy="419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 err="1"/>
              <a:t>Ziua</a:t>
            </a:r>
            <a:r>
              <a:rPr lang="en-US" dirty="0"/>
              <a:t> 1: </a:t>
            </a:r>
            <a:r>
              <a:rPr lang="ro-RO" dirty="0"/>
              <a:t>Activitate culturală </a:t>
            </a:r>
            <a:r>
              <a:rPr lang="en-US" dirty="0"/>
              <a:t>la Assisi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invazia</a:t>
            </a:r>
            <a:r>
              <a:rPr lang="en-US" dirty="0"/>
              <a:t> </a:t>
            </a:r>
            <a:r>
              <a:rPr lang="en-US" dirty="0" err="1"/>
              <a:t>digitală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114" name="Google Shape;114;p17" descr="C:\Users\Lorela\Downloads\logo Good DEEDS_final_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063" y="0"/>
            <a:ext cx="2642937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7" descr="sigla Erasmus « Colegiul National &amp;quot;Ienachita Vacarescu&amp;quot; Targovis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3900" y="0"/>
            <a:ext cx="3848100" cy="1099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7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88315" y="2195219"/>
            <a:ext cx="3247092" cy="43294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7" name="Google Shape;117;p17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998" y="2734347"/>
            <a:ext cx="4166647" cy="3251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8" name="Google Shape;118;p17"/>
          <p:cNvPicPr preferRelativeResize="0"/>
          <p:nvPr/>
        </p:nvPicPr>
        <p:blipFill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6077" y="2743881"/>
            <a:ext cx="4334925" cy="32511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294337" y="1495963"/>
            <a:ext cx="11570273" cy="4108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 err="1"/>
              <a:t>Ziua</a:t>
            </a:r>
            <a:r>
              <a:rPr lang="en-US" dirty="0"/>
              <a:t> 2: </a:t>
            </a:r>
            <a:r>
              <a:rPr lang="en-US" dirty="0" err="1"/>
              <a:t>Deschiderea</a:t>
            </a:r>
            <a:r>
              <a:rPr lang="en-US" dirty="0"/>
              <a:t> SHU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repartiția</a:t>
            </a:r>
            <a:r>
              <a:rPr lang="en-US" dirty="0"/>
              <a:t> </a:t>
            </a:r>
            <a:r>
              <a:rPr lang="en-US" dirty="0" err="1"/>
              <a:t>elevilor</a:t>
            </a:r>
            <a:r>
              <a:rPr lang="en-US" dirty="0"/>
              <a:t> pe </a:t>
            </a:r>
            <a:r>
              <a:rPr lang="en-US" dirty="0" err="1"/>
              <a:t>departamente</a:t>
            </a:r>
            <a:r>
              <a:rPr lang="ro-RO" dirty="0"/>
              <a:t> 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(Social Hackathon/Young makers)</a:t>
            </a:r>
            <a:endParaRPr dirty="0"/>
          </a:p>
        </p:txBody>
      </p:sp>
      <p:pic>
        <p:nvPicPr>
          <p:cNvPr id="124" name="Google Shape;124;p18" descr="C:\Users\Lorela\Downloads\logo Good DEEDS_final_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075" y="0"/>
            <a:ext cx="2642925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8" descr="sigla Erasmus « Colegiul National &amp;quot;Ienachita Vacarescu&amp;quot; Targovis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65200" y="0"/>
            <a:ext cx="3848100" cy="1099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8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40441" y="2352871"/>
            <a:ext cx="2824170" cy="41086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7" name="Google Shape;127;p18"/>
          <p:cNvPicPr preferRelativeResize="0"/>
          <p:nvPr/>
        </p:nvPicPr>
        <p:blipFill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389" y="2379405"/>
            <a:ext cx="2543630" cy="39763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8" name="Google Shape;128;p18"/>
          <p:cNvSpPr txBox="1"/>
          <p:nvPr/>
        </p:nvSpPr>
        <p:spPr>
          <a:xfrm>
            <a:off x="5958250" y="6400825"/>
            <a:ext cx="9920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3D modelling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p18"/>
          <p:cNvPicPr preferRelativeResize="0"/>
          <p:nvPr/>
        </p:nvPicPr>
        <p:blipFill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3174" y="2936420"/>
            <a:ext cx="5547200" cy="32382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body" idx="1"/>
          </p:nvPr>
        </p:nvSpPr>
        <p:spPr>
          <a:xfrm>
            <a:off x="0" y="14571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 err="1"/>
              <a:t>Ziua</a:t>
            </a:r>
            <a:r>
              <a:rPr lang="en-US" dirty="0"/>
              <a:t> 3: </a:t>
            </a:r>
            <a:r>
              <a:rPr lang="en-US" dirty="0" err="1"/>
              <a:t>Prezentarea</a:t>
            </a:r>
            <a:r>
              <a:rPr lang="en-US" dirty="0"/>
              <a:t> </a:t>
            </a:r>
            <a:r>
              <a:rPr lang="en-US" dirty="0" err="1"/>
              <a:t>proiectelor</a:t>
            </a:r>
            <a:r>
              <a:rPr lang="en-US" dirty="0"/>
              <a:t> </a:t>
            </a:r>
            <a:r>
              <a:rPr lang="en-US" dirty="0" err="1"/>
              <a:t>alături</a:t>
            </a:r>
            <a:r>
              <a:rPr lang="en-US" dirty="0"/>
              <a:t> de </a:t>
            </a:r>
            <a:r>
              <a:rPr lang="en-US" dirty="0" err="1"/>
              <a:t>echipele</a:t>
            </a:r>
            <a:r>
              <a:rPr lang="ro-RO" dirty="0"/>
              <a:t> invitate</a:t>
            </a:r>
            <a:r>
              <a:rPr lang="en-US" dirty="0"/>
              <a:t> </a:t>
            </a:r>
            <a:endParaRPr dirty="0"/>
          </a:p>
        </p:txBody>
      </p:sp>
      <p:pic>
        <p:nvPicPr>
          <p:cNvPr id="135" name="Google Shape;135;p19" descr="C:\Users\Lorela\Downloads\logo Good DEEDS_final_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063" y="0"/>
            <a:ext cx="2642937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9" descr="sigla Erasmus « Colegiul National &amp;quot;Ienachita Vacarescu&amp;quot; Targovis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3900" y="0"/>
            <a:ext cx="3848100" cy="1099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9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75" y="3822700"/>
            <a:ext cx="4134970" cy="28122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8" name="Google Shape;138;p19"/>
          <p:cNvSpPr txBox="1"/>
          <p:nvPr/>
        </p:nvSpPr>
        <p:spPr>
          <a:xfrm>
            <a:off x="14419950" y="3432625"/>
            <a:ext cx="1221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9" name="Google Shape;139;p19"/>
          <p:cNvPicPr preferRelativeResize="0"/>
          <p:nvPr/>
        </p:nvPicPr>
        <p:blipFill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0899" y="3374686"/>
            <a:ext cx="4347026" cy="32602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0" name="Google Shape;140;p19"/>
          <p:cNvPicPr preferRelativeResize="0"/>
          <p:nvPr/>
        </p:nvPicPr>
        <p:blipFill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1481" y="2776788"/>
            <a:ext cx="4051476" cy="30315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>
            <a:spLocks noGrp="1"/>
          </p:cNvSpPr>
          <p:nvPr>
            <p:ph type="body" idx="1"/>
          </p:nvPr>
        </p:nvSpPr>
        <p:spPr>
          <a:xfrm>
            <a:off x="185050" y="14773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dirty="0" err="1"/>
              <a:t>Ziua</a:t>
            </a:r>
            <a:r>
              <a:rPr lang="en-US" dirty="0"/>
              <a:t> 4: </a:t>
            </a:r>
            <a:r>
              <a:rPr lang="en-US" dirty="0" err="1"/>
              <a:t>Încheierea</a:t>
            </a:r>
            <a:r>
              <a:rPr lang="en-US" dirty="0"/>
              <a:t> SHU,</a:t>
            </a:r>
            <a:r>
              <a:rPr lang="ro-RO" dirty="0"/>
              <a:t> </a:t>
            </a:r>
            <a:r>
              <a:rPr lang="en-US" dirty="0" err="1"/>
              <a:t>prezentarea</a:t>
            </a:r>
            <a:r>
              <a:rPr lang="en-US" dirty="0"/>
              <a:t> </a:t>
            </a:r>
            <a:r>
              <a:rPr lang="en-US" dirty="0" err="1"/>
              <a:t>ultimelor</a:t>
            </a:r>
            <a:r>
              <a:rPr lang="en-US" dirty="0"/>
              <a:t> </a:t>
            </a:r>
            <a:r>
              <a:rPr lang="en-US" dirty="0" err="1"/>
              <a:t>proiecte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ceremonia</a:t>
            </a:r>
            <a:r>
              <a:rPr lang="en-US" dirty="0"/>
              <a:t> de premiere. </a:t>
            </a:r>
            <a:endParaRPr dirty="0"/>
          </a:p>
        </p:txBody>
      </p:sp>
      <p:pic>
        <p:nvPicPr>
          <p:cNvPr id="146" name="Google Shape;146;p20" descr="C:\Users\Lorela\Downloads\logo Good DEEDS_final_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063" y="0"/>
            <a:ext cx="2642937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0" descr="sigla Erasmus « Colegiul National &amp;quot;Ienachita Vacarescu&amp;quot; Targovis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3900" y="0"/>
            <a:ext cx="3848100" cy="1099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0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1497" y="3253575"/>
            <a:ext cx="4557324" cy="2574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9" name="Google Shape;149;p20"/>
          <p:cNvPicPr preferRelativeResize="0"/>
          <p:nvPr/>
        </p:nvPicPr>
        <p:blipFill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5433" y="3758129"/>
            <a:ext cx="3848100" cy="2886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0" name="Google Shape;150;p20"/>
          <p:cNvPicPr preferRelativeResize="0"/>
          <p:nvPr/>
        </p:nvPicPr>
        <p:blipFill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469" y="2618295"/>
            <a:ext cx="3848100" cy="28860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.</a:t>
            </a:r>
            <a:endParaRPr/>
          </a:p>
        </p:txBody>
      </p:sp>
      <p:sp>
        <p:nvSpPr>
          <p:cNvPr id="156" name="Google Shape;156;p21"/>
          <p:cNvSpPr txBox="1">
            <a:spLocks noGrp="1"/>
          </p:cNvSpPr>
          <p:nvPr>
            <p:ph type="body" idx="1"/>
          </p:nvPr>
        </p:nvSpPr>
        <p:spPr>
          <a:xfrm>
            <a:off x="433907" y="1463675"/>
            <a:ext cx="10515600" cy="5029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o-RO" b="1" dirty="0">
                <a:latin typeface="Raleway" pitchFamily="2" charset="0"/>
              </a:rPr>
              <a:t>Testimoniale</a:t>
            </a:r>
            <a:r>
              <a:rPr lang="en-US" b="1" dirty="0">
                <a:latin typeface="Raleway" pitchFamily="2" charset="0"/>
              </a:rPr>
              <a:t>:</a:t>
            </a:r>
            <a:endParaRPr b="1" dirty="0">
              <a:latin typeface="Raleway" pitchFamily="2" charset="0"/>
            </a:endParaRPr>
          </a:p>
          <a:p>
            <a:pPr marL="457200" lvl="1" indent="0" algn="just">
              <a:buNone/>
            </a:pPr>
            <a:r>
              <a:rPr lang="en-US" i="1" dirty="0" err="1">
                <a:latin typeface="Raleway" pitchFamily="2" charset="0"/>
              </a:rPr>
              <a:t>Cea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mai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bună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parte</a:t>
            </a:r>
            <a:r>
              <a:rPr lang="en-US" i="1" dirty="0">
                <a:latin typeface="Raleway" pitchFamily="2" charset="0"/>
              </a:rPr>
              <a:t> a </a:t>
            </a:r>
            <a:r>
              <a:rPr lang="en-US" i="1" dirty="0" err="1">
                <a:latin typeface="Raleway" pitchFamily="2" charset="0"/>
              </a:rPr>
              <a:t>experienței</a:t>
            </a:r>
            <a:r>
              <a:rPr lang="en-US" i="1" dirty="0">
                <a:latin typeface="Raleway" pitchFamily="2" charset="0"/>
              </a:rPr>
              <a:t> din </a:t>
            </a:r>
            <a:r>
              <a:rPr lang="en-US" i="1" dirty="0" err="1">
                <a:latin typeface="Raleway" pitchFamily="2" charset="0"/>
              </a:rPr>
              <a:t>cadrul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programului</a:t>
            </a:r>
            <a:r>
              <a:rPr lang="en-US" i="1" dirty="0">
                <a:latin typeface="Raleway" pitchFamily="2" charset="0"/>
              </a:rPr>
              <a:t> a </a:t>
            </a:r>
            <a:r>
              <a:rPr lang="en-US" i="1" dirty="0" err="1">
                <a:latin typeface="Raleway" pitchFamily="2" charset="0"/>
              </a:rPr>
              <a:t>fost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faptul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că</a:t>
            </a:r>
            <a:r>
              <a:rPr lang="en-US" i="1" dirty="0">
                <a:latin typeface="Raleway" pitchFamily="2" charset="0"/>
              </a:rPr>
              <a:t> am </a:t>
            </a:r>
            <a:r>
              <a:rPr lang="en-US" i="1" dirty="0" err="1">
                <a:latin typeface="Raleway" pitchFamily="2" charset="0"/>
              </a:rPr>
              <a:t>avut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ocazia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să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lucrez</a:t>
            </a:r>
            <a:r>
              <a:rPr lang="en-US" i="1" dirty="0">
                <a:latin typeface="Raleway" pitchFamily="2" charset="0"/>
              </a:rPr>
              <a:t> cu o </a:t>
            </a:r>
            <a:r>
              <a:rPr lang="en-US" i="1" dirty="0" err="1">
                <a:latin typeface="Raleway" pitchFamily="2" charset="0"/>
              </a:rPr>
              <a:t>echipă</a:t>
            </a:r>
            <a:r>
              <a:rPr lang="en-US" i="1" dirty="0">
                <a:latin typeface="Raleway" pitchFamily="2" charset="0"/>
              </a:rPr>
              <a:t> de </a:t>
            </a:r>
            <a:r>
              <a:rPr lang="en-US" i="1" dirty="0" err="1">
                <a:latin typeface="Raleway" pitchFamily="2" charset="0"/>
              </a:rPr>
              <a:t>persoane</a:t>
            </a:r>
            <a:r>
              <a:rPr lang="en-US" i="1" dirty="0">
                <a:latin typeface="Raleway" pitchFamily="2" charset="0"/>
              </a:rPr>
              <a:t> creative </a:t>
            </a:r>
            <a:r>
              <a:rPr lang="en-US" i="1" dirty="0" err="1">
                <a:latin typeface="Raleway" pitchFamily="2" charset="0"/>
              </a:rPr>
              <a:t>și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pasionate</a:t>
            </a:r>
            <a:r>
              <a:rPr lang="en-US" i="1" dirty="0">
                <a:latin typeface="Raleway" pitchFamily="2" charset="0"/>
              </a:rPr>
              <a:t> de </a:t>
            </a:r>
            <a:r>
              <a:rPr lang="en-US" i="1" dirty="0" err="1">
                <a:latin typeface="Raleway" pitchFamily="2" charset="0"/>
              </a:rPr>
              <a:t>ceea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ce</a:t>
            </a:r>
            <a:r>
              <a:rPr lang="en-US" i="1" dirty="0">
                <a:latin typeface="Raleway" pitchFamily="2" charset="0"/>
              </a:rPr>
              <a:t> fac. Am </a:t>
            </a:r>
            <a:r>
              <a:rPr lang="en-US" i="1" dirty="0" err="1">
                <a:latin typeface="Raleway" pitchFamily="2" charset="0"/>
              </a:rPr>
              <a:t>putut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vedea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eficiența</a:t>
            </a:r>
            <a:r>
              <a:rPr lang="en-US" i="1" dirty="0">
                <a:latin typeface="Raleway" pitchFamily="2" charset="0"/>
              </a:rPr>
              <a:t> pe care </a:t>
            </a:r>
            <a:r>
              <a:rPr lang="en-US" i="1" dirty="0" err="1">
                <a:latin typeface="Raleway" pitchFamily="2" charset="0"/>
              </a:rPr>
              <a:t>oamenii</a:t>
            </a:r>
            <a:r>
              <a:rPr lang="en-US" i="1" dirty="0">
                <a:latin typeface="Raleway" pitchFamily="2" charset="0"/>
              </a:rPr>
              <a:t> o au </a:t>
            </a:r>
            <a:r>
              <a:rPr lang="en-US" i="1" dirty="0" err="1">
                <a:latin typeface="Raleway" pitchFamily="2" charset="0"/>
              </a:rPr>
              <a:t>când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colaborează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și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își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dezvoltă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ideile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împreună</a:t>
            </a:r>
            <a:r>
              <a:rPr lang="en-US" dirty="0">
                <a:latin typeface="Raleway" pitchFamily="2" charset="0"/>
              </a:rPr>
              <a:t>. </a:t>
            </a:r>
            <a:endParaRPr lang="ro-RO" dirty="0">
              <a:latin typeface="Raleway" pitchFamily="2" charset="0"/>
            </a:endParaRPr>
          </a:p>
          <a:p>
            <a:pPr marL="457200" lvl="1" indent="0" algn="r">
              <a:buNone/>
            </a:pPr>
            <a:r>
              <a:rPr lang="en-US" sz="1900" dirty="0" err="1">
                <a:latin typeface="Raleway" pitchFamily="2" charset="0"/>
              </a:rPr>
              <a:t>Aramescu</a:t>
            </a:r>
            <a:r>
              <a:rPr lang="en-US" sz="1900" dirty="0">
                <a:latin typeface="Raleway" pitchFamily="2" charset="0"/>
              </a:rPr>
              <a:t> Mircea Florin</a:t>
            </a:r>
            <a:r>
              <a:rPr lang="ro-RO" sz="1900" dirty="0">
                <a:latin typeface="Raleway" pitchFamily="2" charset="0"/>
              </a:rPr>
              <a:t>, Colegiul Național ”Emil Racoviță”</a:t>
            </a:r>
          </a:p>
          <a:p>
            <a:pPr marL="457200" lvl="1" indent="0" algn="r">
              <a:buNone/>
            </a:pPr>
            <a:endParaRPr lang="ro-RO" sz="1900" i="1" dirty="0">
              <a:latin typeface="Raleway" pitchFamily="2" charset="0"/>
            </a:endParaRPr>
          </a:p>
          <a:p>
            <a:pPr marL="457200" lvl="1" indent="0" algn="just">
              <a:buNone/>
            </a:pPr>
            <a:r>
              <a:rPr lang="en-US" i="1" dirty="0">
                <a:latin typeface="Raleway" pitchFamily="2" charset="0"/>
              </a:rPr>
              <a:t>O </a:t>
            </a:r>
            <a:r>
              <a:rPr lang="en-US" i="1" dirty="0" err="1">
                <a:latin typeface="Raleway" pitchFamily="2" charset="0"/>
              </a:rPr>
              <a:t>experiență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foarte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interesantă</a:t>
            </a:r>
            <a:r>
              <a:rPr lang="en-US" i="1" dirty="0">
                <a:latin typeface="Raleway" pitchFamily="2" charset="0"/>
              </a:rPr>
              <a:t>, </a:t>
            </a:r>
            <a:r>
              <a:rPr lang="en-US" i="1" dirty="0" err="1">
                <a:latin typeface="Raleway" pitchFamily="2" charset="0"/>
              </a:rPr>
              <a:t>plecând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într</a:t>
            </a:r>
            <a:r>
              <a:rPr lang="en-US" i="1" dirty="0">
                <a:latin typeface="Raleway" pitchFamily="2" charset="0"/>
              </a:rPr>
              <a:t>-o a </a:t>
            </a:r>
            <a:r>
              <a:rPr lang="en-US" i="1" dirty="0" err="1">
                <a:latin typeface="Raleway" pitchFamily="2" charset="0"/>
              </a:rPr>
              <a:t>țară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alături</a:t>
            </a:r>
            <a:r>
              <a:rPr lang="en-US" i="1" dirty="0">
                <a:latin typeface="Raleway" pitchFamily="2" charset="0"/>
              </a:rPr>
              <a:t> de </a:t>
            </a:r>
            <a:r>
              <a:rPr lang="en-US" i="1" dirty="0" err="1">
                <a:latin typeface="Raleway" pitchFamily="2" charset="0"/>
              </a:rPr>
              <a:t>elevii</a:t>
            </a:r>
            <a:r>
              <a:rPr lang="en-US" i="1" dirty="0">
                <a:latin typeface="Raleway" pitchFamily="2" charset="0"/>
              </a:rPr>
              <a:t> din </a:t>
            </a:r>
            <a:r>
              <a:rPr lang="en-US" i="1" dirty="0" err="1">
                <a:latin typeface="Raleway" pitchFamily="2" charset="0"/>
              </a:rPr>
              <a:t>alte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țări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și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locurile</a:t>
            </a:r>
            <a:r>
              <a:rPr lang="en-US" i="1" dirty="0">
                <a:latin typeface="Raleway" pitchFamily="2" charset="0"/>
              </a:rPr>
              <a:t> pe care le-am </a:t>
            </a:r>
            <a:r>
              <a:rPr lang="en-US" i="1" dirty="0" err="1">
                <a:latin typeface="Raleway" pitchFamily="2" charset="0"/>
              </a:rPr>
              <a:t>vizitat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fiind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spectaculoase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și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arhitectura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clădirilor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vechii</a:t>
            </a:r>
            <a:r>
              <a:rPr lang="en-US" i="1" dirty="0">
                <a:latin typeface="Raleway" pitchFamily="2" charset="0"/>
              </a:rPr>
              <a:t> pe care nu le </a:t>
            </a:r>
            <a:r>
              <a:rPr lang="en-US" i="1" dirty="0" err="1">
                <a:latin typeface="Raleway" pitchFamily="2" charset="0"/>
              </a:rPr>
              <a:t>vezi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peste</a:t>
            </a:r>
            <a:r>
              <a:rPr lang="en-US" i="1" dirty="0">
                <a:latin typeface="Raleway" pitchFamily="2" charset="0"/>
              </a:rPr>
              <a:t> tot </a:t>
            </a:r>
            <a:r>
              <a:rPr lang="en-US" i="1" dirty="0" err="1">
                <a:latin typeface="Raleway" pitchFamily="2" charset="0"/>
              </a:rPr>
              <a:t>și</a:t>
            </a:r>
            <a:r>
              <a:rPr lang="en-US" i="1" dirty="0">
                <a:latin typeface="Raleway" pitchFamily="2" charset="0"/>
              </a:rPr>
              <a:t> am </a:t>
            </a:r>
            <a:r>
              <a:rPr lang="en-US" i="1" dirty="0" err="1">
                <a:latin typeface="Raleway" pitchFamily="2" charset="0"/>
              </a:rPr>
              <a:t>acumulat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informații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despre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ecologie</a:t>
            </a:r>
            <a:r>
              <a:rPr lang="en-US" dirty="0">
                <a:latin typeface="Raleway" pitchFamily="2" charset="0"/>
              </a:rPr>
              <a:t>.</a:t>
            </a:r>
          </a:p>
          <a:p>
            <a:pPr marL="457200" lvl="1" indent="0" algn="r">
              <a:buNone/>
            </a:pPr>
            <a:r>
              <a:rPr lang="en-US" dirty="0">
                <a:latin typeface="Raleway" pitchFamily="2" charset="0"/>
              </a:rPr>
              <a:t> </a:t>
            </a:r>
            <a:r>
              <a:rPr lang="en-US" sz="1900" dirty="0">
                <a:latin typeface="Raleway" pitchFamily="2" charset="0"/>
              </a:rPr>
              <a:t>Alexandru Cristian, </a:t>
            </a:r>
            <a:r>
              <a:rPr lang="en-US" sz="1900" dirty="0" err="1">
                <a:solidFill>
                  <a:srgbClr val="222222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Liceul</a:t>
            </a:r>
            <a:r>
              <a:rPr lang="en-US" sz="1900" dirty="0">
                <a:solidFill>
                  <a:srgbClr val="222222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Tehnologic</a:t>
            </a:r>
            <a:r>
              <a:rPr lang="en-US" sz="1900" dirty="0">
                <a:solidFill>
                  <a:srgbClr val="222222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 de </a:t>
            </a:r>
            <a:r>
              <a:rPr lang="en-US" sz="1900" dirty="0" err="1">
                <a:solidFill>
                  <a:srgbClr val="222222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Mecatronică</a:t>
            </a:r>
            <a:r>
              <a:rPr lang="en-US" sz="1900" dirty="0">
                <a:solidFill>
                  <a:srgbClr val="222222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și</a:t>
            </a:r>
            <a:r>
              <a:rPr lang="en-US" sz="1900" dirty="0">
                <a:solidFill>
                  <a:srgbClr val="222222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latin typeface="Raleway" pitchFamily="2" charset="0"/>
                <a:ea typeface="Raleway" pitchFamily="2" charset="0"/>
                <a:cs typeface="Raleway" pitchFamily="2" charset="0"/>
              </a:rPr>
              <a:t>Automatizări</a:t>
            </a:r>
            <a:r>
              <a:rPr lang="en-US" sz="1900" dirty="0">
                <a:latin typeface="Raleway" pitchFamily="2" charset="0"/>
              </a:rPr>
              <a:t> </a:t>
            </a:r>
          </a:p>
          <a:p>
            <a:pPr marL="457200" lvl="1" indent="0" algn="r">
              <a:buNone/>
            </a:pPr>
            <a:endParaRPr lang="ro-RO" i="1" dirty="0">
              <a:latin typeface="Raleway" pitchFamily="2" charset="0"/>
            </a:endParaRPr>
          </a:p>
          <a:p>
            <a:pPr marL="457200" lvl="1" indent="0" algn="just">
              <a:buNone/>
            </a:pPr>
            <a:r>
              <a:rPr lang="en-US" i="1" dirty="0">
                <a:latin typeface="Raleway" pitchFamily="2" charset="0"/>
              </a:rPr>
              <a:t>O </a:t>
            </a:r>
            <a:r>
              <a:rPr lang="en-US" i="1" dirty="0" err="1">
                <a:latin typeface="Raleway" pitchFamily="2" charset="0"/>
              </a:rPr>
              <a:t>experiență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deosebită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în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cadrul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căreia</a:t>
            </a:r>
            <a:r>
              <a:rPr lang="en-US" i="1" dirty="0">
                <a:latin typeface="Raleway" pitchFamily="2" charset="0"/>
              </a:rPr>
              <a:t> am </a:t>
            </a:r>
            <a:r>
              <a:rPr lang="en-US" i="1" dirty="0" err="1">
                <a:latin typeface="Raleway" pitchFamily="2" charset="0"/>
              </a:rPr>
              <a:t>cunoscut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oameni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pasionați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și</a:t>
            </a:r>
            <a:r>
              <a:rPr lang="en-US" i="1" dirty="0">
                <a:latin typeface="Raleway" pitchFamily="2" charset="0"/>
              </a:rPr>
              <a:t> am </a:t>
            </a:r>
            <a:r>
              <a:rPr lang="en-US" i="1" dirty="0" err="1">
                <a:latin typeface="Raleway" pitchFamily="2" charset="0"/>
              </a:rPr>
              <a:t>învățat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multe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lucruri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noi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despre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sustenabilitate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și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ecologie</a:t>
            </a:r>
            <a:r>
              <a:rPr lang="en-US" i="1" dirty="0">
                <a:latin typeface="Raleway" pitchFamily="2" charset="0"/>
              </a:rPr>
              <a:t>.</a:t>
            </a:r>
            <a:endParaRPr lang="ro-RO" i="1" dirty="0">
              <a:latin typeface="Raleway" pitchFamily="2" charset="0"/>
            </a:endParaRPr>
          </a:p>
          <a:p>
            <a:pPr marL="457200" lvl="1" indent="0" algn="r">
              <a:spcBef>
                <a:spcPts val="1000"/>
              </a:spcBef>
              <a:buNone/>
            </a:pPr>
            <a:r>
              <a:rPr lang="en-US" sz="1900" dirty="0">
                <a:latin typeface="Raleway" pitchFamily="2" charset="0"/>
              </a:rPr>
              <a:t>Neumann Karl</a:t>
            </a:r>
            <a:r>
              <a:rPr lang="ro-RO" sz="1900" dirty="0">
                <a:latin typeface="Raleway" pitchFamily="2" charset="0"/>
              </a:rPr>
              <a:t>, Colegiul Național</a:t>
            </a:r>
          </a:p>
          <a:p>
            <a:pPr marL="457200" lvl="1" indent="0" algn="r">
              <a:spcBef>
                <a:spcPts val="1000"/>
              </a:spcBef>
              <a:buNone/>
            </a:pPr>
            <a:endParaRPr i="1" dirty="0">
              <a:latin typeface="Raleway" pitchFamily="2" charset="0"/>
            </a:endParaRPr>
          </a:p>
          <a:p>
            <a:pPr marL="457200" lvl="1" indent="0">
              <a:buNone/>
            </a:pPr>
            <a:endParaRPr lang="ro-RO" i="1" dirty="0">
              <a:latin typeface="Raleway" pitchFamily="2" charset="0"/>
            </a:endParaRPr>
          </a:p>
          <a:p>
            <a:pPr marL="457200" lvl="1" indent="0" algn="just">
              <a:buNone/>
            </a:pPr>
            <a:r>
              <a:rPr lang="en-US" i="1" dirty="0">
                <a:latin typeface="Raleway" pitchFamily="2" charset="0"/>
              </a:rPr>
              <a:t>Pot </a:t>
            </a:r>
            <a:r>
              <a:rPr lang="en-US" i="1" dirty="0" err="1">
                <a:latin typeface="Raleway" pitchFamily="2" charset="0"/>
              </a:rPr>
              <a:t>spune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că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experiența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trăită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în</a:t>
            </a:r>
            <a:r>
              <a:rPr lang="en-US" i="1" dirty="0">
                <a:latin typeface="Raleway" pitchFamily="2" charset="0"/>
              </a:rPr>
              <a:t> Italia </a:t>
            </a:r>
            <a:r>
              <a:rPr lang="en-US" i="1" dirty="0" err="1">
                <a:latin typeface="Raleway" pitchFamily="2" charset="0"/>
              </a:rPr>
              <a:t>este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una</a:t>
            </a:r>
            <a:r>
              <a:rPr lang="en-US" i="1" dirty="0">
                <a:latin typeface="Raleway" pitchFamily="2" charset="0"/>
              </a:rPr>
              <a:t> pe care </a:t>
            </a:r>
            <a:r>
              <a:rPr lang="en-US" i="1" dirty="0" err="1">
                <a:latin typeface="Raleway" pitchFamily="2" charset="0"/>
              </a:rPr>
              <a:t>fiecare</a:t>
            </a:r>
            <a:r>
              <a:rPr lang="en-US" i="1" dirty="0">
                <a:latin typeface="Raleway" pitchFamily="2" charset="0"/>
              </a:rPr>
              <a:t> om </a:t>
            </a:r>
            <a:r>
              <a:rPr lang="en-US" i="1" dirty="0" err="1">
                <a:latin typeface="Raleway" pitchFamily="2" charset="0"/>
              </a:rPr>
              <a:t>ar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trebui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să</a:t>
            </a:r>
            <a:r>
              <a:rPr lang="en-US" i="1" dirty="0">
                <a:latin typeface="Raleway" pitchFamily="2" charset="0"/>
              </a:rPr>
              <a:t> o </a:t>
            </a:r>
            <a:r>
              <a:rPr lang="en-US" i="1" dirty="0" err="1">
                <a:latin typeface="Raleway" pitchFamily="2" charset="0"/>
              </a:rPr>
              <a:t>trăiască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măcar</a:t>
            </a:r>
            <a:r>
              <a:rPr lang="en-US" i="1" dirty="0">
                <a:latin typeface="Raleway" pitchFamily="2" charset="0"/>
              </a:rPr>
              <a:t> o </a:t>
            </a:r>
            <a:r>
              <a:rPr lang="en-US" i="1" dirty="0" err="1">
                <a:latin typeface="Raleway" pitchFamily="2" charset="0"/>
              </a:rPr>
              <a:t>dată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în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viață</a:t>
            </a:r>
            <a:r>
              <a:rPr lang="en-US" i="1" dirty="0">
                <a:latin typeface="Raleway" pitchFamily="2" charset="0"/>
              </a:rPr>
              <a:t>. </a:t>
            </a:r>
            <a:r>
              <a:rPr lang="en-US" i="1" dirty="0" err="1">
                <a:latin typeface="Raleway" pitchFamily="2" charset="0"/>
              </a:rPr>
              <a:t>Informațiile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despre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ecologie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și</a:t>
            </a:r>
            <a:r>
              <a:rPr lang="en-US" i="1" dirty="0">
                <a:latin typeface="Raleway" pitchFamily="2" charset="0"/>
              </a:rPr>
              <a:t> </a:t>
            </a:r>
            <a:r>
              <a:rPr lang="en-US" i="1" dirty="0" err="1">
                <a:latin typeface="Raleway" pitchFamily="2" charset="0"/>
              </a:rPr>
              <a:t>sustenabilitate</a:t>
            </a:r>
            <a:r>
              <a:rPr lang="en-US" i="1" dirty="0">
                <a:latin typeface="Raleway" pitchFamily="2" charset="0"/>
              </a:rPr>
              <a:t> ne </a:t>
            </a:r>
            <a:r>
              <a:rPr lang="en-US" i="1" dirty="0" err="1">
                <a:latin typeface="Raleway" pitchFamily="2" charset="0"/>
              </a:rPr>
              <a:t>vor</a:t>
            </a:r>
            <a:r>
              <a:rPr lang="en-US" i="1" dirty="0">
                <a:latin typeface="Raleway" pitchFamily="2" charset="0"/>
              </a:rPr>
              <a:t> fi </a:t>
            </a:r>
            <a:r>
              <a:rPr lang="en-US" i="1" dirty="0" err="1">
                <a:latin typeface="Raleway" pitchFamily="2" charset="0"/>
              </a:rPr>
              <a:t>mereu</a:t>
            </a:r>
            <a:r>
              <a:rPr lang="en-US" i="1" dirty="0">
                <a:latin typeface="Raleway" pitchFamily="2" charset="0"/>
              </a:rPr>
              <a:t> utile.</a:t>
            </a:r>
            <a:r>
              <a:rPr lang="en-US" dirty="0">
                <a:latin typeface="Raleway" pitchFamily="2" charset="0"/>
              </a:rPr>
              <a:t> </a:t>
            </a:r>
            <a:endParaRPr lang="ro-RO" dirty="0">
              <a:latin typeface="Raleway" pitchFamily="2" charset="0"/>
            </a:endParaRPr>
          </a:p>
          <a:p>
            <a:pPr marL="457200" lvl="1" indent="0" algn="r">
              <a:buNone/>
            </a:pPr>
            <a:r>
              <a:rPr lang="en-US" sz="1900" dirty="0" err="1">
                <a:latin typeface="Raleway" pitchFamily="2" charset="0"/>
              </a:rPr>
              <a:t>Simionescu</a:t>
            </a:r>
            <a:r>
              <a:rPr lang="en-US" sz="1900" dirty="0">
                <a:latin typeface="Raleway" pitchFamily="2" charset="0"/>
              </a:rPr>
              <a:t> </a:t>
            </a:r>
            <a:r>
              <a:rPr lang="en-US" sz="1900" dirty="0" err="1">
                <a:latin typeface="Raleway" pitchFamily="2" charset="0"/>
              </a:rPr>
              <a:t>Miruna</a:t>
            </a:r>
            <a:r>
              <a:rPr lang="en-US" sz="1900" dirty="0">
                <a:latin typeface="Raleway" pitchFamily="2" charset="0"/>
              </a:rPr>
              <a:t> Nicole</a:t>
            </a:r>
            <a:r>
              <a:rPr lang="ro-RO" sz="1900" dirty="0">
                <a:latin typeface="Raleway" pitchFamily="2" charset="0"/>
              </a:rPr>
              <a:t>,</a:t>
            </a:r>
            <a:r>
              <a:rPr lang="en-US" sz="1900" dirty="0">
                <a:solidFill>
                  <a:srgbClr val="000000"/>
                </a:solidFill>
                <a:effectLst/>
                <a:latin typeface="Raleway" pitchFamily="2" charset="0"/>
                <a:ea typeface="Raleway" pitchFamily="2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latin typeface="Raleway" pitchFamily="2" charset="0"/>
                <a:ea typeface="Raleway" pitchFamily="2" charset="0"/>
              </a:rPr>
              <a:t>Liceul</a:t>
            </a:r>
            <a:r>
              <a:rPr lang="en-US" sz="1900" dirty="0">
                <a:solidFill>
                  <a:srgbClr val="000000"/>
                </a:solidFill>
                <a:effectLst/>
                <a:latin typeface="Raleway" pitchFamily="2" charset="0"/>
                <a:ea typeface="Raleway" pitchFamily="2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latin typeface="Raleway" pitchFamily="2" charset="0"/>
                <a:ea typeface="Raleway" pitchFamily="2" charset="0"/>
              </a:rPr>
              <a:t>Tehnologic</a:t>
            </a:r>
            <a:r>
              <a:rPr lang="en-US" sz="1900" dirty="0">
                <a:solidFill>
                  <a:srgbClr val="000000"/>
                </a:solidFill>
                <a:effectLst/>
                <a:latin typeface="Raleway" pitchFamily="2" charset="0"/>
                <a:ea typeface="Raleway" pitchFamily="2" charset="0"/>
              </a:rPr>
              <a:t> Economic de </a:t>
            </a:r>
            <a:r>
              <a:rPr lang="en-US" sz="1900" dirty="0" err="1">
                <a:solidFill>
                  <a:srgbClr val="000000"/>
                </a:solidFill>
                <a:effectLst/>
                <a:latin typeface="Raleway" pitchFamily="2" charset="0"/>
                <a:ea typeface="Raleway" pitchFamily="2" charset="0"/>
              </a:rPr>
              <a:t>Turism</a:t>
            </a:r>
            <a:r>
              <a:rPr lang="en-US" sz="1900" dirty="0">
                <a:solidFill>
                  <a:srgbClr val="000000"/>
                </a:solidFill>
                <a:effectLst/>
                <a:latin typeface="Raleway" pitchFamily="2" charset="0"/>
                <a:ea typeface="Raleway" pitchFamily="2" charset="0"/>
              </a:rPr>
              <a:t> Iasi</a:t>
            </a:r>
            <a:r>
              <a:rPr lang="ro-RO" sz="1900" dirty="0">
                <a:latin typeface="Raleway" pitchFamily="2" charset="0"/>
              </a:rPr>
              <a:t> </a:t>
            </a:r>
            <a:r>
              <a:rPr lang="en-US" dirty="0">
                <a:latin typeface="Raleway" pitchFamily="2" charset="0"/>
              </a:rPr>
              <a:t> </a:t>
            </a:r>
            <a:endParaRPr i="1" dirty="0">
              <a:latin typeface="Raleway" pitchFamily="2" charset="0"/>
            </a:endParaRPr>
          </a:p>
          <a:p>
            <a:pPr marL="457200" lvl="1" indent="0">
              <a:buNone/>
            </a:pPr>
            <a:endParaRPr lang="ro-RO" i="1" dirty="0">
              <a:latin typeface="Raleway" pitchFamily="2" charset="0"/>
            </a:endParaRPr>
          </a:p>
        </p:txBody>
      </p:sp>
      <p:pic>
        <p:nvPicPr>
          <p:cNvPr id="157" name="Google Shape;157;p21" descr="sigla Erasmus « Colegiul National &amp;quot;Ienachita Vacarescu&amp;quot; Targovis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43900" y="0"/>
            <a:ext cx="3848100" cy="1099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1" descr="C:\Users\Lorela\Downloads\logo Good DEEDS_final_2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063" y="0"/>
            <a:ext cx="2642936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354</Words>
  <Application>Microsoft Office PowerPoint</Application>
  <PresentationFormat>Ecran lat</PresentationFormat>
  <Paragraphs>36</Paragraphs>
  <Slides>9</Slides>
  <Notes>9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Raleway</vt:lpstr>
      <vt:lpstr>Office Theme</vt:lpstr>
      <vt:lpstr>GOOD DEEDS DIGITAL ENERGY EFFICENCY DESIGNERS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DEEDS DIGITAL ENERGY EFFICENCY DESIGNERS</dc:title>
  <cp:lastModifiedBy>gconea</cp:lastModifiedBy>
  <cp:revision>9</cp:revision>
  <dcterms:modified xsi:type="dcterms:W3CDTF">2023-07-14T05:39:10Z</dcterms:modified>
</cp:coreProperties>
</file>